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5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85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1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44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11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3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16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59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4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63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28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0" y="3429000"/>
            <a:ext cx="6553200" cy="1600200"/>
          </a:xfrm>
        </p:spPr>
        <p:txBody>
          <a:bodyPr/>
          <a:lstStyle/>
          <a:p>
            <a:r>
              <a:rPr lang="en-GB" altLang="en-US" sz="4000" b="1" dirty="0"/>
              <a:t>Chapter 2: Entrepreneurship as a Process</a:t>
            </a:r>
          </a:p>
        </p:txBody>
      </p:sp>
    </p:spTree>
    <p:extLst>
      <p:ext uri="{BB962C8B-B14F-4D97-AF65-F5344CB8AC3E}">
        <p14:creationId xmlns:p14="http://schemas.microsoft.com/office/powerpoint/2010/main" val="378761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/>
              <a:t>The Stages of Entrepreneurship Process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800">
                <a:solidFill>
                  <a:schemeClr val="tx2"/>
                </a:solidFill>
              </a:rPr>
              <a:t>•	</a:t>
            </a:r>
            <a:r>
              <a:rPr lang="en-GB" altLang="en-US" b="1" smtClean="0">
                <a:solidFill>
                  <a:schemeClr val="tx2"/>
                </a:solidFill>
              </a:rPr>
              <a:t>Opportunity Identification</a:t>
            </a:r>
          </a:p>
          <a:p>
            <a:pPr>
              <a:buFontTx/>
              <a:buNone/>
            </a:pPr>
            <a:r>
              <a:rPr lang="en-GB" altLang="en-US" b="1" smtClean="0">
                <a:solidFill>
                  <a:schemeClr val="tx2"/>
                </a:solidFill>
              </a:rPr>
              <a:t>•	Opportunity Evaluation</a:t>
            </a:r>
          </a:p>
          <a:p>
            <a:pPr>
              <a:buFontTx/>
              <a:buNone/>
            </a:pPr>
            <a:r>
              <a:rPr lang="en-GB" altLang="en-US" b="1" smtClean="0">
                <a:solidFill>
                  <a:schemeClr val="tx2"/>
                </a:solidFill>
              </a:rPr>
              <a:t>•	Opportunity Exploitation</a:t>
            </a:r>
          </a:p>
          <a:p>
            <a:pPr>
              <a:buFontTx/>
              <a:buNone/>
            </a:pPr>
            <a:endParaRPr lang="en-GB" altLang="en-US" sz="2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59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1"/>
            <a:ext cx="7772400" cy="866775"/>
          </a:xfrm>
        </p:spPr>
        <p:txBody>
          <a:bodyPr/>
          <a:lstStyle/>
          <a:p>
            <a:r>
              <a:rPr lang="en-GB" altLang="en-US" sz="3200" b="1"/>
              <a:t>Opportunity Identification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600200"/>
            <a:ext cx="7924800" cy="4495800"/>
          </a:xfrm>
        </p:spPr>
        <p:txBody>
          <a:bodyPr/>
          <a:lstStyle/>
          <a:p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endParaRPr lang="en-GB" altLang="en-US" sz="3200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90800" y="1981200"/>
            <a:ext cx="7391400" cy="4114800"/>
          </a:xfrm>
        </p:spPr>
        <p:txBody>
          <a:bodyPr/>
          <a:lstStyle/>
          <a:p>
            <a:pPr>
              <a:defRPr/>
            </a:pPr>
            <a:r>
              <a:rPr lang="en-GB" alt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means – end relationship</a:t>
            </a:r>
          </a:p>
          <a:p>
            <a:pPr>
              <a:defRPr/>
            </a:pPr>
            <a:r>
              <a:rPr lang="en-GB" alt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Innovation Initiation </a:t>
            </a:r>
          </a:p>
          <a:p>
            <a:pPr>
              <a:defRPr/>
            </a:pPr>
            <a:endParaRPr lang="en-GB" alt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6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609600"/>
            <a:ext cx="8229600" cy="1143000"/>
          </a:xfrm>
        </p:spPr>
        <p:txBody>
          <a:bodyPr/>
          <a:lstStyle/>
          <a:p>
            <a:r>
              <a:rPr lang="en-GB" altLang="en-US" sz="3200" b="1"/>
              <a:t>Factors affecting Opportunity Identification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905000"/>
            <a:ext cx="77724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</a:pPr>
            <a:r>
              <a:rPr lang="en-GB" altLang="en-US" sz="2400">
                <a:solidFill>
                  <a:schemeClr val="tx2"/>
                </a:solidFill>
              </a:rPr>
              <a:t>•	</a:t>
            </a:r>
            <a:r>
              <a:rPr lang="en-GB" altLang="en-US" b="1" smtClean="0">
                <a:solidFill>
                  <a:schemeClr val="tx2"/>
                </a:solidFill>
              </a:rPr>
              <a:t>Prior Knowledge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GB" altLang="en-US" b="1" smtClean="0">
                <a:solidFill>
                  <a:schemeClr val="tx2"/>
                </a:solidFill>
              </a:rPr>
              <a:t>•	Cognitive Ability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GB" altLang="en-US" b="1" smtClean="0">
                <a:solidFill>
                  <a:schemeClr val="tx2"/>
                </a:solidFill>
              </a:rPr>
              <a:t>•	Information Search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GB" altLang="en-US" b="1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/>
              <a:t>Opportunity Evaluation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4600" y="1600200"/>
            <a:ext cx="40386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3600"/>
              <a:t>	</a:t>
            </a:r>
            <a:endParaRPr lang="en-US" altLang="en-US" sz="3600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1981200"/>
            <a:ext cx="7543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•	</a:t>
            </a:r>
            <a:r>
              <a:rPr lang="en-US" altLang="en-US" sz="3200" b="1">
                <a:solidFill>
                  <a:schemeClr val="tx2"/>
                </a:solidFill>
              </a:rPr>
              <a:t>Due Diligence</a:t>
            </a:r>
          </a:p>
          <a:p>
            <a:pPr>
              <a:buFontTx/>
              <a:buNone/>
            </a:pPr>
            <a:r>
              <a:rPr lang="en-US" altLang="en-US" sz="3200" b="1">
                <a:solidFill>
                  <a:schemeClr val="tx2"/>
                </a:solidFill>
              </a:rPr>
              <a:t>•	Innovation Testing</a:t>
            </a:r>
          </a:p>
          <a:p>
            <a:pPr>
              <a:buFontTx/>
              <a:buNone/>
            </a:pPr>
            <a:endParaRPr lang="en-US" altLang="en-US" sz="32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2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/>
              <a:t>Factors affecting Opportunity Evaluation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22098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800">
                <a:solidFill>
                  <a:schemeClr val="tx2"/>
                </a:solidFill>
              </a:rPr>
              <a:t>•	</a:t>
            </a:r>
            <a:r>
              <a:rPr lang="en-GB" altLang="en-US" sz="3600" b="1">
                <a:solidFill>
                  <a:schemeClr val="tx2"/>
                </a:solidFill>
              </a:rPr>
              <a:t>Cognitive ability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3600" b="1">
                <a:solidFill>
                  <a:schemeClr val="tx2"/>
                </a:solidFill>
              </a:rPr>
              <a:t>•	Goal Setting Behaviour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3600" b="1">
                <a:solidFill>
                  <a:schemeClr val="tx2"/>
                </a:solidFill>
              </a:rPr>
              <a:t>•	Emotions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8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39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914400"/>
          </a:xfrm>
        </p:spPr>
        <p:txBody>
          <a:bodyPr/>
          <a:lstStyle/>
          <a:p>
            <a:r>
              <a:rPr lang="en-US" altLang="en-US" sz="3600" b="1"/>
              <a:t>Opportunity Exploitation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/>
              <a:t>•	</a:t>
            </a:r>
            <a:r>
              <a:rPr lang="en-US" altLang="en-US" sz="4000"/>
              <a:t>Innovation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4000"/>
              <a:t>•	Implementation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4000"/>
          </a:p>
        </p:txBody>
      </p:sp>
    </p:spTree>
    <p:extLst>
      <p:ext uri="{BB962C8B-B14F-4D97-AF65-F5344CB8AC3E}">
        <p14:creationId xmlns:p14="http://schemas.microsoft.com/office/powerpoint/2010/main" val="360766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b="1"/>
              <a:t>Factors Affecting Opportunity Exploitation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b="1"/>
              <a:t>Contextual Factors</a:t>
            </a:r>
          </a:p>
          <a:p>
            <a:r>
              <a:rPr lang="en-GB" altLang="en-US" sz="3600" b="1"/>
              <a:t>Social Networks</a:t>
            </a:r>
          </a:p>
          <a:p>
            <a:endParaRPr lang="en-GB" altLang="en-US" sz="3600" b="1"/>
          </a:p>
        </p:txBody>
      </p:sp>
    </p:spTree>
    <p:extLst>
      <p:ext uri="{BB962C8B-B14F-4D97-AF65-F5344CB8AC3E}">
        <p14:creationId xmlns:p14="http://schemas.microsoft.com/office/powerpoint/2010/main" val="561497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8305800" cy="1143000"/>
          </a:xfrm>
        </p:spPr>
        <p:txBody>
          <a:bodyPr/>
          <a:lstStyle/>
          <a:p>
            <a:r>
              <a:rPr lang="fr-FR" altLang="en-US" sz="3200" b="1"/>
              <a:t>Entrepreneurial Traits Affecting Entrepreneurship Process</a:t>
            </a:r>
            <a:endParaRPr lang="en-GB" altLang="en-US" sz="3200" b="1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b="1"/>
              <a:t>Optimism</a:t>
            </a:r>
          </a:p>
          <a:p>
            <a:r>
              <a:rPr lang="en-GB" altLang="en-US" sz="2800" b="1"/>
              <a:t>Self Efficacy</a:t>
            </a:r>
          </a:p>
          <a:p>
            <a:r>
              <a:rPr lang="en-GB" altLang="en-US" sz="2800" b="1"/>
              <a:t>Proactivity </a:t>
            </a:r>
          </a:p>
          <a:p>
            <a:r>
              <a:rPr lang="en-GB" altLang="en-US" sz="2800" b="1"/>
              <a:t>Risk taking</a:t>
            </a:r>
          </a:p>
          <a:p>
            <a:r>
              <a:rPr lang="en-GB" altLang="en-US" sz="2800" b="1"/>
              <a:t>Autonomy </a:t>
            </a:r>
          </a:p>
          <a:p>
            <a:r>
              <a:rPr lang="en-GB" altLang="en-US" sz="2800" b="1"/>
              <a:t>Need for Achievement</a:t>
            </a:r>
          </a:p>
          <a:p>
            <a:r>
              <a:rPr lang="en-GB" altLang="en-US" sz="2800" b="1"/>
              <a:t>Tolerance for Ambiguity 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798334198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Contemporary</vt:lpstr>
      <vt:lpstr>Chapter 2: Entrepreneurship as a Process</vt:lpstr>
      <vt:lpstr>The Stages of Entrepreneurship Process</vt:lpstr>
      <vt:lpstr>Opportunity Identification</vt:lpstr>
      <vt:lpstr>Factors affecting Opportunity Identification</vt:lpstr>
      <vt:lpstr>Opportunity Evaluation</vt:lpstr>
      <vt:lpstr>Factors affecting Opportunity Evaluation</vt:lpstr>
      <vt:lpstr>Opportunity Exploitation </vt:lpstr>
      <vt:lpstr>Factors Affecting Opportunity Exploitation</vt:lpstr>
      <vt:lpstr>Entrepreneurial Traits Affecting Entrepreneurship Process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Entrepreneurship as a Process</dc:title>
  <dc:creator>Sally North</dc:creator>
  <cp:lastModifiedBy>Sally North</cp:lastModifiedBy>
  <cp:revision>1</cp:revision>
  <dcterms:created xsi:type="dcterms:W3CDTF">2015-11-24T13:41:56Z</dcterms:created>
  <dcterms:modified xsi:type="dcterms:W3CDTF">2015-11-24T13:42:25Z</dcterms:modified>
</cp:coreProperties>
</file>